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0" r:id="rId5"/>
    <p:sldId id="261" r:id="rId6"/>
    <p:sldId id="257" r:id="rId7"/>
    <p:sldId id="274" r:id="rId8"/>
    <p:sldId id="272" r:id="rId9"/>
    <p:sldId id="271" r:id="rId10"/>
    <p:sldId id="273" r:id="rId1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8CAD670-A45C-A42F-FDC9-491C33076359}" name="Paul Cookson" initials="PC" userId="S::paul.cookson@thebiglifegroup.com::8b9e9a3a-a40d-469c-a244-a001873804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021"/>
    <a:srgbClr val="42337B"/>
    <a:srgbClr val="9789CD"/>
    <a:srgbClr val="F18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7718B-A56A-4566-8A00-69DA395E1EE5}" v="1" dt="2025-06-12T12:21:34.575"/>
    <p1510:client id="{FB668576-07D9-CD42-E792-7229C9E9F556}" v="1" dt="2025-06-12T09:12:57.5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61" autoAdjust="0"/>
  </p:normalViewPr>
  <p:slideViewPr>
    <p:cSldViewPr snapToGrid="0">
      <p:cViewPr varScale="1">
        <p:scale>
          <a:sx n="120" d="100"/>
          <a:sy n="120" d="100"/>
        </p:scale>
        <p:origin x="1037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Cookson" userId="S::paul.cookson@thebiglifegroup.com::8b9e9a3a-a40d-469c-a244-a0018738040b" providerId="AD" clId="Web-{FB668576-07D9-CD42-E792-7229C9E9F556}"/>
    <pc:docChg chg="modSld">
      <pc:chgData name="Paul Cookson" userId="S::paul.cookson@thebiglifegroup.com::8b9e9a3a-a40d-469c-a244-a0018738040b" providerId="AD" clId="Web-{FB668576-07D9-CD42-E792-7229C9E9F556}" dt="2025-06-12T09:12:57.513" v="0" actId="1076"/>
      <pc:docMkLst>
        <pc:docMk/>
      </pc:docMkLst>
      <pc:sldChg chg="modSp">
        <pc:chgData name="Paul Cookson" userId="S::paul.cookson@thebiglifegroup.com::8b9e9a3a-a40d-469c-a244-a0018738040b" providerId="AD" clId="Web-{FB668576-07D9-CD42-E792-7229C9E9F556}" dt="2025-06-12T09:12:57.513" v="0" actId="1076"/>
        <pc:sldMkLst>
          <pc:docMk/>
          <pc:sldMk cId="3618667965" sldId="257"/>
        </pc:sldMkLst>
        <pc:spChg chg="mod">
          <ac:chgData name="Paul Cookson" userId="S::paul.cookson@thebiglifegroup.com::8b9e9a3a-a40d-469c-a244-a0018738040b" providerId="AD" clId="Web-{FB668576-07D9-CD42-E792-7229C9E9F556}" dt="2025-06-12T09:12:57.513" v="0" actId="1076"/>
          <ac:spMkLst>
            <pc:docMk/>
            <pc:sldMk cId="3618667965" sldId="257"/>
            <ac:spMk id="22" creationId="{DFA46D5A-1EF5-5AB6-DF61-0F505F171BEC}"/>
          </ac:spMkLst>
        </pc:spChg>
      </pc:sldChg>
    </pc:docChg>
  </pc:docChgLst>
  <pc:docChgLst>
    <pc:chgData name="Emily Blackburn" userId="0f8543c2-85d6-4f22-9d4c-b3b03c91e675" providerId="ADAL" clId="{56D7718B-A56A-4566-8A00-69DA395E1EE5}"/>
    <pc:docChg chg="modSld">
      <pc:chgData name="Emily Blackburn" userId="0f8543c2-85d6-4f22-9d4c-b3b03c91e675" providerId="ADAL" clId="{56D7718B-A56A-4566-8A00-69DA395E1EE5}" dt="2025-06-12T13:02:56.539" v="102" actId="20577"/>
      <pc:docMkLst>
        <pc:docMk/>
      </pc:docMkLst>
      <pc:sldChg chg="modSp mod">
        <pc:chgData name="Emily Blackburn" userId="0f8543c2-85d6-4f22-9d4c-b3b03c91e675" providerId="ADAL" clId="{56D7718B-A56A-4566-8A00-69DA395E1EE5}" dt="2025-06-12T12:59:23.988" v="77" actId="20577"/>
        <pc:sldMkLst>
          <pc:docMk/>
          <pc:sldMk cId="3618667965" sldId="257"/>
        </pc:sldMkLst>
        <pc:spChg chg="mod">
          <ac:chgData name="Emily Blackburn" userId="0f8543c2-85d6-4f22-9d4c-b3b03c91e675" providerId="ADAL" clId="{56D7718B-A56A-4566-8A00-69DA395E1EE5}" dt="2025-06-12T12:59:23.988" v="77" actId="20577"/>
          <ac:spMkLst>
            <pc:docMk/>
            <pc:sldMk cId="3618667965" sldId="257"/>
            <ac:spMk id="2" creationId="{6F96BCC7-3A3F-954F-BF13-7541C8DFB988}"/>
          </ac:spMkLst>
        </pc:spChg>
        <pc:spChg chg="mod">
          <ac:chgData name="Emily Blackburn" userId="0f8543c2-85d6-4f22-9d4c-b3b03c91e675" providerId="ADAL" clId="{56D7718B-A56A-4566-8A00-69DA395E1EE5}" dt="2025-06-12T12:58:38.338" v="49" actId="1076"/>
          <ac:spMkLst>
            <pc:docMk/>
            <pc:sldMk cId="3618667965" sldId="257"/>
            <ac:spMk id="22" creationId="{DFA46D5A-1EF5-5AB6-DF61-0F505F171BEC}"/>
          </ac:spMkLst>
        </pc:spChg>
        <pc:grpChg chg="mod">
          <ac:chgData name="Emily Blackburn" userId="0f8543c2-85d6-4f22-9d4c-b3b03c91e675" providerId="ADAL" clId="{56D7718B-A56A-4566-8A00-69DA395E1EE5}" dt="2025-06-12T12:58:40.695" v="57" actId="1038"/>
          <ac:grpSpMkLst>
            <pc:docMk/>
            <pc:sldMk cId="3618667965" sldId="257"/>
            <ac:grpSpMk id="11" creationId="{94296FD3-8EB9-3AE0-8C81-B008C8119179}"/>
          </ac:grpSpMkLst>
        </pc:grpChg>
      </pc:sldChg>
      <pc:sldChg chg="modSp mod">
        <pc:chgData name="Emily Blackburn" userId="0f8543c2-85d6-4f22-9d4c-b3b03c91e675" providerId="ADAL" clId="{56D7718B-A56A-4566-8A00-69DA395E1EE5}" dt="2025-06-12T13:02:56.539" v="102" actId="20577"/>
        <pc:sldMkLst>
          <pc:docMk/>
          <pc:sldMk cId="0" sldId="261"/>
        </pc:sldMkLst>
        <pc:spChg chg="mod">
          <ac:chgData name="Emily Blackburn" userId="0f8543c2-85d6-4f22-9d4c-b3b03c91e675" providerId="ADAL" clId="{56D7718B-A56A-4566-8A00-69DA395E1EE5}" dt="2025-06-12T13:02:56.539" v="102" actId="20577"/>
          <ac:spMkLst>
            <pc:docMk/>
            <pc:sldMk cId="0" sldId="261"/>
            <ac:spMk id="2" creationId="{46DFA9F0-5941-3615-AC4E-010F65C73253}"/>
          </ac:spMkLst>
        </pc:spChg>
        <pc:spChg chg="mod">
          <ac:chgData name="Emily Blackburn" userId="0f8543c2-85d6-4f22-9d4c-b3b03c91e675" providerId="ADAL" clId="{56D7718B-A56A-4566-8A00-69DA395E1EE5}" dt="2025-06-12T12:59:20.963" v="75" actId="20577"/>
          <ac:spMkLst>
            <pc:docMk/>
            <pc:sldMk cId="0" sldId="261"/>
            <ac:spMk id="4" creationId="{A051B76F-71AD-3EA9-512B-A33508707F05}"/>
          </ac:spMkLst>
        </pc:spChg>
        <pc:grpChg chg="mod">
          <ac:chgData name="Emily Blackburn" userId="0f8543c2-85d6-4f22-9d4c-b3b03c91e675" providerId="ADAL" clId="{56D7718B-A56A-4566-8A00-69DA395E1EE5}" dt="2025-06-12T13:00:10.622" v="88" actId="1037"/>
          <ac:grpSpMkLst>
            <pc:docMk/>
            <pc:sldMk cId="0" sldId="261"/>
            <ac:grpSpMk id="13" creationId="{C96D958C-A852-9CDD-4553-3DC0DAF630D8}"/>
          </ac:grpSpMkLst>
        </pc:grpChg>
      </pc:sldChg>
      <pc:sldChg chg="modSp mod">
        <pc:chgData name="Emily Blackburn" userId="0f8543c2-85d6-4f22-9d4c-b3b03c91e675" providerId="ADAL" clId="{56D7718B-A56A-4566-8A00-69DA395E1EE5}" dt="2025-06-12T12:59:03.519" v="71" actId="1037"/>
        <pc:sldMkLst>
          <pc:docMk/>
          <pc:sldMk cId="2322744895" sldId="271"/>
        </pc:sldMkLst>
        <pc:grpChg chg="mod">
          <ac:chgData name="Emily Blackburn" userId="0f8543c2-85d6-4f22-9d4c-b3b03c91e675" providerId="ADAL" clId="{56D7718B-A56A-4566-8A00-69DA395E1EE5}" dt="2025-06-12T12:59:03.519" v="71" actId="1037"/>
          <ac:grpSpMkLst>
            <pc:docMk/>
            <pc:sldMk cId="2322744895" sldId="271"/>
            <ac:grpSpMk id="11" creationId="{7D7C8E6F-3F45-1BEA-088B-81412041EC35}"/>
          </ac:grpSpMkLst>
        </pc:grpChg>
      </pc:sldChg>
      <pc:sldChg chg="modSp mod">
        <pc:chgData name="Emily Blackburn" userId="0f8543c2-85d6-4f22-9d4c-b3b03c91e675" providerId="ADAL" clId="{56D7718B-A56A-4566-8A00-69DA395E1EE5}" dt="2025-06-12T12:59:33.181" v="83" actId="20577"/>
        <pc:sldMkLst>
          <pc:docMk/>
          <pc:sldMk cId="1551908694" sldId="272"/>
        </pc:sldMkLst>
        <pc:spChg chg="mod">
          <ac:chgData name="Emily Blackburn" userId="0f8543c2-85d6-4f22-9d4c-b3b03c91e675" providerId="ADAL" clId="{56D7718B-A56A-4566-8A00-69DA395E1EE5}" dt="2025-06-12T12:59:33.181" v="83" actId="20577"/>
          <ac:spMkLst>
            <pc:docMk/>
            <pc:sldMk cId="1551908694" sldId="272"/>
            <ac:spMk id="2" creationId="{79E83691-2CD8-A668-C8DC-DD58EAB5D7CC}"/>
          </ac:spMkLst>
        </pc:spChg>
        <pc:grpChg chg="mod">
          <ac:chgData name="Emily Blackburn" userId="0f8543c2-85d6-4f22-9d4c-b3b03c91e675" providerId="ADAL" clId="{56D7718B-A56A-4566-8A00-69DA395E1EE5}" dt="2025-06-12T12:58:54.056" v="65" actId="1037"/>
          <ac:grpSpMkLst>
            <pc:docMk/>
            <pc:sldMk cId="1551908694" sldId="272"/>
            <ac:grpSpMk id="11" creationId="{72686961-8995-26E4-1B99-56056C8AF91A}"/>
          </ac:grpSpMkLst>
        </pc:grpChg>
      </pc:sldChg>
      <pc:sldChg chg="modSp mod">
        <pc:chgData name="Emily Blackburn" userId="0f8543c2-85d6-4f22-9d4c-b3b03c91e675" providerId="ADAL" clId="{56D7718B-A56A-4566-8A00-69DA395E1EE5}" dt="2025-06-12T12:59:27.170" v="79" actId="20577"/>
        <pc:sldMkLst>
          <pc:docMk/>
          <pc:sldMk cId="2341210235" sldId="274"/>
        </pc:sldMkLst>
        <pc:spChg chg="mod">
          <ac:chgData name="Emily Blackburn" userId="0f8543c2-85d6-4f22-9d4c-b3b03c91e675" providerId="ADAL" clId="{56D7718B-A56A-4566-8A00-69DA395E1EE5}" dt="2025-06-12T12:59:27.170" v="79" actId="20577"/>
          <ac:spMkLst>
            <pc:docMk/>
            <pc:sldMk cId="2341210235" sldId="274"/>
            <ac:spMk id="2" creationId="{2EBE781C-29E5-9FF2-966C-829026D49AD9}"/>
          </ac:spMkLst>
        </pc:spChg>
        <pc:spChg chg="mod">
          <ac:chgData name="Emily Blackburn" userId="0f8543c2-85d6-4f22-9d4c-b3b03c91e675" providerId="ADAL" clId="{56D7718B-A56A-4566-8A00-69DA395E1EE5}" dt="2025-06-12T12:58:24.624" v="47" actId="1076"/>
          <ac:spMkLst>
            <pc:docMk/>
            <pc:sldMk cId="2341210235" sldId="274"/>
            <ac:spMk id="22" creationId="{63B1D0C1-D7EC-1E7E-9BE1-3A7E0F211A5C}"/>
          </ac:spMkLst>
        </pc:spChg>
        <pc:grpChg chg="mod">
          <ac:chgData name="Emily Blackburn" userId="0f8543c2-85d6-4f22-9d4c-b3b03c91e675" providerId="ADAL" clId="{56D7718B-A56A-4566-8A00-69DA395E1EE5}" dt="2025-06-12T08:36:05.701" v="2" actId="1076"/>
          <ac:grpSpMkLst>
            <pc:docMk/>
            <pc:sldMk cId="2341210235" sldId="274"/>
            <ac:grpSpMk id="11" creationId="{30006D53-467E-F460-F4AB-160A231AE6EC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FB82238-5904-41C8-84C8-5AFB99DCC680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7256139-9F2D-41A5-8C87-0DB0EEEF7A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6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56139-9F2D-41A5-8C87-0DB0EEEF7A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1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03652" cy="352068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64671" y="0"/>
            <a:ext cx="4103652" cy="352068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r>
              <a:rPr lang="cs-CZ"/>
              <a:t>1.7.2013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92363" y="527050"/>
            <a:ext cx="4684712" cy="2635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46997" y="3338124"/>
            <a:ext cx="7575973" cy="3163721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76250"/>
            <a:ext cx="4103652" cy="350438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64671" y="6676250"/>
            <a:ext cx="4103652" cy="350438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r>
              <a:rPr lang="cs-CZ"/>
              <a:t>‹#›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effectLst/>
              </a:rPr>
              <a:t>Working in partnership with Big Life on The Wellbeing Service has been an exceptionally good experience for all of us at Bolton Community Advice. They have provided such a level of expertise and professionalism,  being in this partnership has only helped us to greatly improve our own standards in this respect.</a:t>
            </a:r>
            <a:endParaRPr lang="en-GB" dirty="0"/>
          </a:p>
          <a:p>
            <a:r>
              <a:rPr lang="en-GB" dirty="0">
                <a:effectLst/>
              </a:rPr>
              <a:t>They have managed the contract so well but it has also felt like a true partnership, we have been consulted, informed at every step and they have brought all the other GM delivery  partners together in such an friendly  and collaborative way.</a:t>
            </a:r>
            <a:endParaRPr lang="en-GB" dirty="0"/>
          </a:p>
          <a:p>
            <a:r>
              <a:rPr lang="en-GB" dirty="0">
                <a:effectLst/>
              </a:rPr>
              <a:t>We really have </a:t>
            </a:r>
            <a:r>
              <a:rPr lang="en-GB" dirty="0" err="1">
                <a:effectLst/>
              </a:rPr>
              <a:t>have</a:t>
            </a:r>
            <a:r>
              <a:rPr lang="en-GB" dirty="0">
                <a:effectLst/>
              </a:rPr>
              <a:t> felt so well supported in every way, they have always encouraged us and given us recognition when we have achieved our successes. </a:t>
            </a:r>
            <a:br>
              <a:rPr lang="en-GB" dirty="0"/>
            </a:br>
            <a:r>
              <a:rPr lang="en-GB" dirty="0">
                <a:effectLst/>
              </a:rPr>
              <a:t>Perhaps most importantly, they have been critical friends when we have met , provided superb guidance and support in every aspect of delivering a complicated contract, from health and safety and risk assessments to the use of the very high standards of data monitoring and reporting. </a:t>
            </a:r>
            <a:endParaRPr lang="en-GB" dirty="0"/>
          </a:p>
          <a:p>
            <a:pPr marL="0" indent="0">
              <a:buFontTx/>
              <a:buNone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56139-9F2D-41A5-8C87-0DB0EEEF7A8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09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415F7-0873-AF16-BF11-56E29323C7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AB682F-87C2-2046-9BC9-6E85934EF8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8C0E84-F150-D7C5-F519-EDF1718CB5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5EB5C-F6E7-2A0A-A72E-DD218CED16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56139-9F2D-41A5-8C87-0DB0EEEF7A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87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A23CC7-98D7-D9A3-0355-D88B84611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C84A3A-C26A-4767-E716-F130F2B0AB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96AF9B-0E84-B6C8-996B-EABC6B563E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Partnership</a:t>
            </a:r>
          </a:p>
          <a:p>
            <a:pPr marL="171450" indent="-171450">
              <a:buFontTx/>
              <a:buChar char="-"/>
            </a:pPr>
            <a:r>
              <a:rPr lang="en-US" dirty="0"/>
              <a:t>Working robustly with challenges openly and honestly </a:t>
            </a:r>
          </a:p>
          <a:p>
            <a:pPr marL="171450" indent="-171450">
              <a:buFontTx/>
              <a:buChar char="-"/>
            </a:pPr>
            <a:r>
              <a:rPr lang="en-US" dirty="0"/>
              <a:t>Interested in what people bring to the whole partnership 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Achieving recovery by addressing what’s important to people 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Evidence-based model of recovery (crime, addiction, mental health) 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b="1" dirty="0">
                <a:highlight>
                  <a:srgbClr val="FFFF00"/>
                </a:highlight>
              </a:rPr>
              <a:t>Next slide: Map 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BB3C7-0DB1-44FC-6E49-0858D133E4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56139-9F2D-41A5-8C87-0DB0EEEF7A8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81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F0DC6B-D9B0-D4CD-A36F-E1C8E5E0A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6D2528-AF9C-D543-75CE-92FCE69DB5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580FE6-F639-1EB0-D924-82BD977333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Specialisms:</a:t>
            </a:r>
          </a:p>
          <a:p>
            <a:pPr marL="171450" indent="-171450">
              <a:buFontTx/>
              <a:buChar char="-"/>
            </a:pPr>
            <a:r>
              <a:rPr lang="en-US" dirty="0"/>
              <a:t>ETE</a:t>
            </a:r>
          </a:p>
          <a:p>
            <a:pPr marL="171450" indent="-171450">
              <a:buFontTx/>
              <a:buChar char="-"/>
            </a:pPr>
            <a:r>
              <a:rPr lang="en-US" dirty="0"/>
              <a:t>FBD </a:t>
            </a:r>
          </a:p>
          <a:p>
            <a:pPr marL="171450" indent="-171450">
              <a:buFontTx/>
              <a:buChar char="-"/>
            </a:pPr>
            <a:r>
              <a:rPr lang="en-US" dirty="0"/>
              <a:t>Community organisations e.g. working with specific communities </a:t>
            </a:r>
          </a:p>
          <a:p>
            <a:pPr marL="171450" indent="-171450">
              <a:buFontTx/>
              <a:buChar char="-"/>
            </a:pPr>
            <a:r>
              <a:rPr lang="en-US" dirty="0"/>
              <a:t>Hub organisations </a:t>
            </a:r>
          </a:p>
          <a:p>
            <a:pPr marL="171450" indent="-171450">
              <a:buFontTx/>
              <a:buChar char="-"/>
            </a:pPr>
            <a:r>
              <a:rPr lang="en-US" dirty="0"/>
              <a:t>Housing 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  <a:p>
            <a:pPr marL="0" indent="0">
              <a:buFontTx/>
              <a:buNone/>
            </a:pPr>
            <a:r>
              <a:rPr lang="en-US" dirty="0"/>
              <a:t>We would consider leading bids in any areas bordering GM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63CC0-B99B-05BE-908A-19DCBA7C15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56139-9F2D-41A5-8C87-0DB0EEEF7A8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37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9BFBA6-32F7-110C-4E16-7E8EECC7B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13195C-635E-D3E6-8DBE-CE1C0A60CC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D9C0C7-6FF1-4567-80FB-A11AC7E5DE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3C5EF-5874-AAEF-2EE1-00D87CA7C6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56139-9F2D-41A5-8C87-0DB0EEEF7A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41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6F258-14E7-0E0F-3AF6-680F2CAAA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4BBC79-182F-F1C6-59C6-15DE8803E8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B9687-78DD-C28E-68CC-D57B40909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65E1-45F4-5C45-75D2-AEBE9C430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56446-2087-9113-7D30-D66189A7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14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8B7C2-716F-6919-59AB-22F4FD99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3BC09F-5E3D-5A03-8EF7-489B9C1A1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464F-FDBF-DA5F-37C5-49DA965CE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44B32-A60D-096F-A16E-0BAF59437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434BD-FFEC-BD67-9B34-7EF426256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1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FC02F6-C704-D027-8993-C6CFAF3A5A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D6A0BC-0DB7-F1B4-EC9E-859802784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1A8EC-10D1-D1FD-4251-6BA412F2F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1063D-6611-475F-9BA9-DAA133DFF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8983E-22D4-A5D0-1E66-C8AC15C5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31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1BDBF-D154-72DF-E8CF-2BD0FDA19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BE94B-A5E8-284B-A74D-138233940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DD2EC-3264-4AE1-4EA3-74DD6F7DC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C0971-6AA1-DDA9-27B3-4EDB4CFB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BBF3-8DA5-6134-6548-C54E99F5E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0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0066D-3A98-A141-EF85-74E3E9AAB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5868A-CC2B-785C-014D-BAF7B6E7F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472FE-9D8A-6C88-1D68-A5A7A8A24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D0340-EAA3-E31D-CCC7-5165F8DD9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E8500-7185-AD30-B96D-4514CC706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0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78FBA-99B7-EBD5-D3DD-3658B945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80111-2903-92D3-F7BE-BDEB45098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AA13D-9F7B-D742-A75B-162A31281C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2FF958-F37F-76B6-5D8F-3D281B56D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EEFB3E-217B-25DD-89E8-BFB6C5AE3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A05F9-94A0-0C0D-6A24-139D3B2F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1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6134E-5C19-ED1B-1183-1D4F9E0DA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30C6C-3E29-1204-E8F2-081486127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5C0E6-A733-F20A-808F-08A0093E8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E5EC60-3FF2-9E26-13FE-FC52032A2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2E0A4-1308-1FBE-79F0-87D609EE2C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ECF3C-F499-A2BE-7F67-6D5B1C477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380245-23D4-0521-E3C5-4F577BE28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CDE4B-55C5-C3DD-0818-CE959F34D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9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BAB6-1033-FF54-98C0-3A20F56FF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64CA60-2FA4-3735-605A-8EA2F34E8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14B33C-D560-43B1-366C-F0CD6BFB4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761BB2-F785-C1A4-0E59-EDA7F5D5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2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F1F6AE-0995-E149-38D2-A2A9B1241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4C51A5-C9B2-915D-5490-D83A1131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9DCA5-0782-760F-8DC2-C4657B2F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2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D2D03-142F-A98D-8CED-8E68065A5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CB2C5-6D8C-7830-839A-4437C30F4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00448-80E7-CF03-06F0-724658B71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48D42-B669-803E-2FB5-948CA7650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1A018-A68E-5D35-6D08-5DCD89E25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210C5B-2787-FDFF-9BFA-EAC638D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00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305FD-9A2D-42D6-E785-6D924DE13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A150F3-B183-F8A3-0679-B696A0F62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956FD2-055C-B562-C39E-895D02D75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B1DFAE-7E48-3167-DD22-9F41BC0EA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B5BB9A-CC11-C015-0381-7FB1B6B8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E8831-E608-5E50-EF06-F7ABA0BE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1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49D5-F4AF-3946-1F81-88AF5BA83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5FBF0-7CB5-11EE-5C40-3914E98C7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AE0DC-4766-ED94-0EA7-55F4C2BEC0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7268E8-B52D-4822-8529-C28D48951DEE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59919-996A-07E8-FC92-823F3A151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A3D34-F932-AE96-444E-80884A89BB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253AAB-CB40-4689-ACCE-CFF21BA3A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hyperlink" Target="mailto:tenders@thebiglifegroup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hyperlink" Target="mailto:tenders@thebiglifegrou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43987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3" name="Group 3"/>
          <p:cNvGrpSpPr/>
          <p:nvPr/>
        </p:nvGrpSpPr>
        <p:grpSpPr>
          <a:xfrm>
            <a:off x="-1558650" y="3415439"/>
            <a:ext cx="7103583" cy="7103583"/>
            <a:chOff x="0" y="0"/>
            <a:chExt cx="812800" cy="8128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9789CD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6" name="Freeform 6"/>
          <p:cNvSpPr/>
          <p:nvPr/>
        </p:nvSpPr>
        <p:spPr>
          <a:xfrm>
            <a:off x="0" y="-6350"/>
            <a:ext cx="5544933" cy="5558830"/>
          </a:xfrm>
          <a:custGeom>
            <a:avLst/>
            <a:gdLst/>
            <a:ahLst/>
            <a:cxnLst/>
            <a:rect l="l" t="t" r="r" b="b"/>
            <a:pathLst>
              <a:path w="8317399" h="8338245">
                <a:moveTo>
                  <a:pt x="0" y="0"/>
                </a:moveTo>
                <a:lnTo>
                  <a:pt x="8317399" y="0"/>
                </a:lnTo>
                <a:lnTo>
                  <a:pt x="8317399" y="8338245"/>
                </a:lnTo>
                <a:lnTo>
                  <a:pt x="0" y="8338245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7" name="Group 7"/>
          <p:cNvGrpSpPr>
            <a:grpSpLocks noChangeAspect="1"/>
          </p:cNvGrpSpPr>
          <p:nvPr/>
        </p:nvGrpSpPr>
        <p:grpSpPr>
          <a:xfrm>
            <a:off x="1468226" y="1210604"/>
            <a:ext cx="4409687" cy="4409669"/>
            <a:chOff x="0" y="0"/>
            <a:chExt cx="6350000" cy="6349975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  <p:sp>
        <p:nvSpPr>
          <p:cNvPr id="9" name="Freeform 9"/>
          <p:cNvSpPr/>
          <p:nvPr/>
        </p:nvSpPr>
        <p:spPr>
          <a:xfrm>
            <a:off x="10532425" y="479250"/>
            <a:ext cx="1098811" cy="1069967"/>
          </a:xfrm>
          <a:custGeom>
            <a:avLst/>
            <a:gdLst/>
            <a:ahLst/>
            <a:cxnLst/>
            <a:rect l="l" t="t" r="r" b="b"/>
            <a:pathLst>
              <a:path w="1648216" h="1604950">
                <a:moveTo>
                  <a:pt x="0" y="0"/>
                </a:moveTo>
                <a:lnTo>
                  <a:pt x="1648216" y="0"/>
                </a:lnTo>
                <a:lnTo>
                  <a:pt x="1648216" y="1604950"/>
                </a:lnTo>
                <a:lnTo>
                  <a:pt x="0" y="160495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10" name="TextBox 10"/>
          <p:cNvSpPr txBox="1"/>
          <p:nvPr/>
        </p:nvSpPr>
        <p:spPr>
          <a:xfrm>
            <a:off x="6347198" y="2385127"/>
            <a:ext cx="5767057" cy="16334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368"/>
              </a:lnSpc>
            </a:pPr>
            <a:r>
              <a:rPr lang="en-GB" sz="3600" dirty="0">
                <a:solidFill>
                  <a:srgbClr val="42337B"/>
                </a:solidFill>
                <a:latin typeface="Helvetica 1"/>
              </a:rPr>
              <a:t>Ministry of Justice Rehabilitative Services </a:t>
            </a:r>
          </a:p>
          <a:p>
            <a:pPr>
              <a:lnSpc>
                <a:spcPts val="4368"/>
              </a:lnSpc>
            </a:pPr>
            <a:r>
              <a:rPr lang="en-GB" sz="2800" dirty="0">
                <a:solidFill>
                  <a:srgbClr val="42337B"/>
                </a:solidFill>
                <a:latin typeface="Helvetica 1"/>
              </a:rPr>
              <a:t>Lead Bidder Presentation </a:t>
            </a:r>
            <a:endParaRPr lang="en-US" sz="2800" dirty="0">
              <a:solidFill>
                <a:srgbClr val="42337B"/>
              </a:solidFill>
              <a:latin typeface="Helvetica 1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347198" y="4283411"/>
            <a:ext cx="5959547" cy="6063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rgbClr val="F18B00"/>
                </a:solidFill>
                <a:latin typeface="Helvetica 2"/>
              </a:rPr>
              <a:t>Emily Blackburn, </a:t>
            </a:r>
            <a:r>
              <a:rPr lang="en-US" sz="1400" dirty="0">
                <a:solidFill>
                  <a:srgbClr val="F18B00"/>
                </a:solidFill>
                <a:latin typeface="Helvetica 2"/>
              </a:rPr>
              <a:t>Business Development Manager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F18B00"/>
                </a:solidFill>
                <a:latin typeface="Helvetica 2"/>
              </a:rPr>
              <a:t>Contact: </a:t>
            </a:r>
            <a:r>
              <a:rPr lang="en-US" sz="1400" dirty="0">
                <a:solidFill>
                  <a:srgbClr val="F18B00"/>
                </a:solidFill>
                <a:latin typeface="Helvetica 2"/>
                <a:hlinkClick r:id="rId9"/>
              </a:rPr>
              <a:t>tenders@thebiglifegroup.com</a:t>
            </a:r>
            <a:r>
              <a:rPr lang="en-US" sz="1400" dirty="0">
                <a:solidFill>
                  <a:srgbClr val="F18B00"/>
                </a:solidFill>
                <a:latin typeface="Helvetica 2"/>
              </a:rPr>
              <a:t>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9720BACB-0A54-5982-18D2-C2C97DC9BE18}"/>
              </a:ext>
            </a:extLst>
          </p:cNvPr>
          <p:cNvSpPr/>
          <p:nvPr/>
        </p:nvSpPr>
        <p:spPr>
          <a:xfrm>
            <a:off x="-847038" y="-849086"/>
            <a:ext cx="2670786" cy="2688772"/>
          </a:xfrm>
          <a:prstGeom prst="ellipse">
            <a:avLst/>
          </a:prstGeom>
          <a:solidFill>
            <a:srgbClr val="4233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6"/>
          <p:cNvSpPr/>
          <p:nvPr/>
        </p:nvSpPr>
        <p:spPr>
          <a:xfrm>
            <a:off x="-3869112" y="0"/>
            <a:ext cx="7738223" cy="6858000"/>
          </a:xfrm>
          <a:custGeom>
            <a:avLst/>
            <a:gdLst/>
            <a:ahLst/>
            <a:cxnLst/>
            <a:rect l="l" t="t" r="r" b="b"/>
            <a:pathLst>
              <a:path w="11607334" h="10287000">
                <a:moveTo>
                  <a:pt x="0" y="0"/>
                </a:moveTo>
                <a:lnTo>
                  <a:pt x="11607335" y="0"/>
                </a:lnTo>
                <a:lnTo>
                  <a:pt x="11607335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13" name="Group 7">
            <a:extLst>
              <a:ext uri="{FF2B5EF4-FFF2-40B4-BE49-F238E27FC236}">
                <a16:creationId xmlns:a16="http://schemas.microsoft.com/office/drawing/2014/main" id="{C96D958C-A852-9CDD-4553-3DC0DAF630D8}"/>
              </a:ext>
            </a:extLst>
          </p:cNvPr>
          <p:cNvGrpSpPr>
            <a:grpSpLocks noChangeAspect="1"/>
          </p:cNvGrpSpPr>
          <p:nvPr/>
        </p:nvGrpSpPr>
        <p:grpSpPr>
          <a:xfrm>
            <a:off x="-315868" y="217714"/>
            <a:ext cx="4550860" cy="4550841"/>
            <a:chOff x="0" y="0"/>
            <a:chExt cx="6350000" cy="6349975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8E0A347-036E-E0B2-5E73-B782D0B1AA6B}"/>
                </a:ext>
              </a:extLst>
            </p:cNvPr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  <p:sp>
        <p:nvSpPr>
          <p:cNvPr id="4" name="TextBox 10">
            <a:extLst>
              <a:ext uri="{FF2B5EF4-FFF2-40B4-BE49-F238E27FC236}">
                <a16:creationId xmlns:a16="http://schemas.microsoft.com/office/drawing/2014/main" id="{A051B76F-71AD-3EA9-512B-A33508707F05}"/>
              </a:ext>
            </a:extLst>
          </p:cNvPr>
          <p:cNvSpPr txBox="1"/>
          <p:nvPr/>
        </p:nvSpPr>
        <p:spPr>
          <a:xfrm>
            <a:off x="4454260" y="353180"/>
            <a:ext cx="7235664" cy="4260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093"/>
              </a:lnSpc>
            </a:pPr>
            <a:r>
              <a:rPr lang="en-GB" sz="3600" dirty="0">
                <a:solidFill>
                  <a:srgbClr val="42337B"/>
                </a:solidFill>
              </a:rPr>
              <a:t>Mission and ethos  </a:t>
            </a:r>
            <a:endParaRPr lang="en-US" sz="3600" dirty="0">
              <a:solidFill>
                <a:srgbClr val="42337B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DFA9F0-5941-3615-AC4E-010F65C73253}"/>
              </a:ext>
            </a:extLst>
          </p:cNvPr>
          <p:cNvSpPr txBox="1"/>
          <p:nvPr/>
        </p:nvSpPr>
        <p:spPr>
          <a:xfrm>
            <a:off x="4333723" y="936362"/>
            <a:ext cx="7610627" cy="6701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exist to fight inequality and change lives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do this by working in the Big Life Way – working with the whole person, and working with people not problems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work in an integrated way across sectors, working with ~65k people per year in: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GB" sz="2750" dirty="0"/>
              <a:t>Mental Health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GB" sz="2750" dirty="0"/>
              <a:t>Public Health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GB" sz="2750" dirty="0"/>
              <a:t>Children &amp; Families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GB" sz="2750" dirty="0"/>
              <a:t>Criminal Justice &amp; Addictions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deliver services that are community-led, developed through collaboration with communities and partner organisations 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9A9B04-2A6A-F007-8778-4D53777CEB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6F96BCC7-3A3F-954F-BF13-7541C8DFB988}"/>
              </a:ext>
            </a:extLst>
          </p:cNvPr>
          <p:cNvSpPr txBox="1"/>
          <p:nvPr/>
        </p:nvSpPr>
        <p:spPr>
          <a:xfrm>
            <a:off x="4559014" y="314821"/>
            <a:ext cx="6914528" cy="4260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93"/>
              </a:lnSpc>
            </a:pPr>
            <a:r>
              <a:rPr lang="en-GB" sz="3600" dirty="0">
                <a:solidFill>
                  <a:srgbClr val="42337B"/>
                </a:solidFill>
              </a:rPr>
              <a:t>Approach to partnerships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FA46D5A-1EF5-5AB6-DF61-0F505F171BEC}"/>
              </a:ext>
            </a:extLst>
          </p:cNvPr>
          <p:cNvSpPr txBox="1"/>
          <p:nvPr/>
        </p:nvSpPr>
        <p:spPr>
          <a:xfrm>
            <a:off x="4489450" y="1082203"/>
            <a:ext cx="760201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have a strong track record of working in partnership, both as a prime provider and a subcontractor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are interested in what partners can bring to the whole service and believe that all partner organisations can learn from each other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Our robust contract management approach means we can address challenges openly and honestly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Recent positive feedback from GM partner 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FC19ADA-3F02-0E82-7967-B2E46067B8D2}"/>
              </a:ext>
            </a:extLst>
          </p:cNvPr>
          <p:cNvSpPr/>
          <p:nvPr/>
        </p:nvSpPr>
        <p:spPr>
          <a:xfrm>
            <a:off x="-847038" y="-849086"/>
            <a:ext cx="2670786" cy="2688772"/>
          </a:xfrm>
          <a:prstGeom prst="ellipse">
            <a:avLst/>
          </a:prstGeom>
          <a:solidFill>
            <a:srgbClr val="4233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5313DEB3-B9AC-D9AB-6FA1-EFD6E10466BB}"/>
              </a:ext>
            </a:extLst>
          </p:cNvPr>
          <p:cNvSpPr/>
          <p:nvPr/>
        </p:nvSpPr>
        <p:spPr>
          <a:xfrm>
            <a:off x="-3869112" y="0"/>
            <a:ext cx="7738223" cy="6858000"/>
          </a:xfrm>
          <a:custGeom>
            <a:avLst/>
            <a:gdLst/>
            <a:ahLst/>
            <a:cxnLst/>
            <a:rect l="l" t="t" r="r" b="b"/>
            <a:pathLst>
              <a:path w="11607334" h="10287000">
                <a:moveTo>
                  <a:pt x="0" y="0"/>
                </a:moveTo>
                <a:lnTo>
                  <a:pt x="11607335" y="0"/>
                </a:lnTo>
                <a:lnTo>
                  <a:pt x="11607335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11" name="Group 7">
            <a:extLst>
              <a:ext uri="{FF2B5EF4-FFF2-40B4-BE49-F238E27FC236}">
                <a16:creationId xmlns:a16="http://schemas.microsoft.com/office/drawing/2014/main" id="{94296FD3-8EB9-3AE0-8C81-B008C8119179}"/>
              </a:ext>
            </a:extLst>
          </p:cNvPr>
          <p:cNvGrpSpPr>
            <a:grpSpLocks noChangeAspect="1"/>
          </p:cNvGrpSpPr>
          <p:nvPr/>
        </p:nvGrpSpPr>
        <p:grpSpPr>
          <a:xfrm>
            <a:off x="-262645" y="314821"/>
            <a:ext cx="4550860" cy="4550841"/>
            <a:chOff x="0" y="0"/>
            <a:chExt cx="6350000" cy="6349975"/>
          </a:xfrm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6D335591-38DF-9764-A0C9-EFA1FDF16FF3}"/>
                </a:ext>
              </a:extLst>
            </p:cNvPr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</p:spTree>
    <p:extLst>
      <p:ext uri="{BB962C8B-B14F-4D97-AF65-F5344CB8AC3E}">
        <p14:creationId xmlns:p14="http://schemas.microsoft.com/office/powerpoint/2010/main" val="361866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1CC80-52AC-E145-2040-F37680C2BA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2EBE781C-29E5-9FF2-966C-829026D49AD9}"/>
              </a:ext>
            </a:extLst>
          </p:cNvPr>
          <p:cNvSpPr txBox="1"/>
          <p:nvPr/>
        </p:nvSpPr>
        <p:spPr>
          <a:xfrm>
            <a:off x="4576787" y="171450"/>
            <a:ext cx="6914528" cy="4260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93"/>
              </a:lnSpc>
            </a:pPr>
            <a:r>
              <a:rPr lang="en-GB" sz="3600" dirty="0">
                <a:solidFill>
                  <a:srgbClr val="42337B"/>
                </a:solidFill>
              </a:rPr>
              <a:t>Partner feedback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3B1D0C1-D7EC-1E7E-9BE1-3A7E0F211A5C}"/>
              </a:ext>
            </a:extLst>
          </p:cNvPr>
          <p:cNvSpPr txBox="1"/>
          <p:nvPr/>
        </p:nvSpPr>
        <p:spPr>
          <a:xfrm>
            <a:off x="4216676" y="540778"/>
            <a:ext cx="763475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500" dirty="0"/>
              <a:t>“[Big Life] have provided such a level of expertise and professionalism, being in this partnership has only helped us to greatly improve our own standards”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500" dirty="0"/>
              <a:t>“It has felt like a true partnership, we have been consulted, informed at every step and they have brought all the other GM delivery partners together in such a friendly and collaborative way”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500" dirty="0"/>
              <a:t>“They have always encouraged us and given us recognition when we have achieved our successes”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500" dirty="0"/>
              <a:t>“They have been critical friends […], provided superb guidance and support in every aspect of delivering a complicated contract, from health and safety and risk assessments to the use of […] data monitoring and reporting”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3CE4F7B-2F4F-FEB7-7E18-4FCBBBCD81D1}"/>
              </a:ext>
            </a:extLst>
          </p:cNvPr>
          <p:cNvSpPr/>
          <p:nvPr/>
        </p:nvSpPr>
        <p:spPr>
          <a:xfrm>
            <a:off x="-847038" y="-849086"/>
            <a:ext cx="2670786" cy="2688772"/>
          </a:xfrm>
          <a:prstGeom prst="ellipse">
            <a:avLst/>
          </a:prstGeom>
          <a:solidFill>
            <a:srgbClr val="4233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7EB44076-9633-FCE1-D0A3-EB09EA21757C}"/>
              </a:ext>
            </a:extLst>
          </p:cNvPr>
          <p:cNvSpPr/>
          <p:nvPr/>
        </p:nvSpPr>
        <p:spPr>
          <a:xfrm>
            <a:off x="-3869112" y="0"/>
            <a:ext cx="7738223" cy="6858000"/>
          </a:xfrm>
          <a:custGeom>
            <a:avLst/>
            <a:gdLst/>
            <a:ahLst/>
            <a:cxnLst/>
            <a:rect l="l" t="t" r="r" b="b"/>
            <a:pathLst>
              <a:path w="11607334" h="10287000">
                <a:moveTo>
                  <a:pt x="0" y="0"/>
                </a:moveTo>
                <a:lnTo>
                  <a:pt x="11607335" y="0"/>
                </a:lnTo>
                <a:lnTo>
                  <a:pt x="11607335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11" name="Group 7">
            <a:extLst>
              <a:ext uri="{FF2B5EF4-FFF2-40B4-BE49-F238E27FC236}">
                <a16:creationId xmlns:a16="http://schemas.microsoft.com/office/drawing/2014/main" id="{30006D53-467E-F460-F4AB-160A231AE6EC}"/>
              </a:ext>
            </a:extLst>
          </p:cNvPr>
          <p:cNvGrpSpPr>
            <a:grpSpLocks noChangeAspect="1"/>
          </p:cNvGrpSpPr>
          <p:nvPr/>
        </p:nvGrpSpPr>
        <p:grpSpPr>
          <a:xfrm>
            <a:off x="-261159" y="314821"/>
            <a:ext cx="4550860" cy="4550841"/>
            <a:chOff x="0" y="0"/>
            <a:chExt cx="6350000" cy="6349975"/>
          </a:xfrm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9EE08FD7-8B96-6A00-91D8-1769355F35D1}"/>
                </a:ext>
              </a:extLst>
            </p:cNvPr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</p:spTree>
    <p:extLst>
      <p:ext uri="{BB962C8B-B14F-4D97-AF65-F5344CB8AC3E}">
        <p14:creationId xmlns:p14="http://schemas.microsoft.com/office/powerpoint/2010/main" val="2341210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49C05F-14FA-42D8-1EA7-B741510E5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79E83691-2CD8-A668-C8DC-DD58EAB5D7CC}"/>
              </a:ext>
            </a:extLst>
          </p:cNvPr>
          <p:cNvSpPr txBox="1"/>
          <p:nvPr/>
        </p:nvSpPr>
        <p:spPr>
          <a:xfrm>
            <a:off x="4559014" y="314821"/>
            <a:ext cx="6914528" cy="4260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93"/>
              </a:lnSpc>
            </a:pPr>
            <a:r>
              <a:rPr lang="en-GB" sz="3600" dirty="0">
                <a:solidFill>
                  <a:srgbClr val="42337B"/>
                </a:solidFill>
              </a:rPr>
              <a:t>Overview of current position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1543ACA-EEDA-2202-DB4E-C56743FF4570}"/>
              </a:ext>
            </a:extLst>
          </p:cNvPr>
          <p:cNvSpPr txBox="1"/>
          <p:nvPr/>
        </p:nvSpPr>
        <p:spPr>
          <a:xfrm>
            <a:off x="4559014" y="818510"/>
            <a:ext cx="7138615" cy="5116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have various services working with people with complex lives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are the lead provider of Greater Manchester Wellbeing Service for people on probation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deliver this in partnership with 14 organisations, delivering a hub-based model connecting with community sources of support, and access to specialist advice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have an evidence-based model of recovery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EC7AA9F-E0D7-E330-7CE8-1463B7EC7F3A}"/>
              </a:ext>
            </a:extLst>
          </p:cNvPr>
          <p:cNvSpPr/>
          <p:nvPr/>
        </p:nvSpPr>
        <p:spPr>
          <a:xfrm>
            <a:off x="-847038" y="-849086"/>
            <a:ext cx="2670786" cy="2688772"/>
          </a:xfrm>
          <a:prstGeom prst="ellipse">
            <a:avLst/>
          </a:prstGeom>
          <a:solidFill>
            <a:srgbClr val="4233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520C4F4D-99C9-C93E-D95B-1E00B95D22B5}"/>
              </a:ext>
            </a:extLst>
          </p:cNvPr>
          <p:cNvSpPr/>
          <p:nvPr/>
        </p:nvSpPr>
        <p:spPr>
          <a:xfrm>
            <a:off x="-3869112" y="0"/>
            <a:ext cx="7738223" cy="6858000"/>
          </a:xfrm>
          <a:custGeom>
            <a:avLst/>
            <a:gdLst/>
            <a:ahLst/>
            <a:cxnLst/>
            <a:rect l="l" t="t" r="r" b="b"/>
            <a:pathLst>
              <a:path w="11607334" h="10287000">
                <a:moveTo>
                  <a:pt x="0" y="0"/>
                </a:moveTo>
                <a:lnTo>
                  <a:pt x="11607335" y="0"/>
                </a:lnTo>
                <a:lnTo>
                  <a:pt x="11607335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11" name="Group 7">
            <a:extLst>
              <a:ext uri="{FF2B5EF4-FFF2-40B4-BE49-F238E27FC236}">
                <a16:creationId xmlns:a16="http://schemas.microsoft.com/office/drawing/2014/main" id="{72686961-8995-26E4-1B99-56056C8AF91A}"/>
              </a:ext>
            </a:extLst>
          </p:cNvPr>
          <p:cNvGrpSpPr>
            <a:grpSpLocks noChangeAspect="1"/>
          </p:cNvGrpSpPr>
          <p:nvPr/>
        </p:nvGrpSpPr>
        <p:grpSpPr>
          <a:xfrm>
            <a:off x="-306341" y="217714"/>
            <a:ext cx="4550860" cy="4550841"/>
            <a:chOff x="0" y="0"/>
            <a:chExt cx="6350000" cy="6349975"/>
          </a:xfrm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8CD61F3D-B00B-4BB8-DB48-021C9E980C80}"/>
                </a:ext>
              </a:extLst>
            </p:cNvPr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</p:spTree>
    <p:extLst>
      <p:ext uri="{BB962C8B-B14F-4D97-AF65-F5344CB8AC3E}">
        <p14:creationId xmlns:p14="http://schemas.microsoft.com/office/powerpoint/2010/main" val="155190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4D424-5417-BD8B-BE23-3F60CF090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0">
            <a:extLst>
              <a:ext uri="{FF2B5EF4-FFF2-40B4-BE49-F238E27FC236}">
                <a16:creationId xmlns:a16="http://schemas.microsoft.com/office/drawing/2014/main" id="{8C4FC6D5-B99B-470A-5785-BA47E4F6578B}"/>
              </a:ext>
            </a:extLst>
          </p:cNvPr>
          <p:cNvSpPr txBox="1"/>
          <p:nvPr/>
        </p:nvSpPr>
        <p:spPr>
          <a:xfrm>
            <a:off x="4559014" y="314821"/>
            <a:ext cx="6914528" cy="42601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093"/>
              </a:lnSpc>
            </a:pPr>
            <a:r>
              <a:rPr lang="en-GB" sz="3600" dirty="0">
                <a:solidFill>
                  <a:srgbClr val="42337B"/>
                </a:solidFill>
              </a:rPr>
              <a:t>What we’re looking for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7A4870-0B49-1633-7E24-0E844D05F166}"/>
              </a:ext>
            </a:extLst>
          </p:cNvPr>
          <p:cNvSpPr txBox="1"/>
          <p:nvPr/>
        </p:nvSpPr>
        <p:spPr>
          <a:xfrm>
            <a:off x="4559014" y="818510"/>
            <a:ext cx="713861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750" dirty="0"/>
              <a:t>We would like to speak to: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GB" sz="2750" dirty="0"/>
              <a:t>Values-led organisations operating in the North of England who would be interested in working in partnership to deliver high-quality services to local communities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GB" sz="2750" dirty="0"/>
              <a:t>Organisations who can specialise in areas such as ETE and FBD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GB" sz="2750" dirty="0"/>
              <a:t>Community organisations working with specific targeted communities and groups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GB" sz="2750" dirty="0"/>
              <a:t>Potential hub organisations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highlight>
                <a:srgbClr val="FFFF0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CD11EE4-0C53-C1EA-F7C4-407CF08E8DF2}"/>
              </a:ext>
            </a:extLst>
          </p:cNvPr>
          <p:cNvSpPr/>
          <p:nvPr/>
        </p:nvSpPr>
        <p:spPr>
          <a:xfrm>
            <a:off x="-847038" y="-849086"/>
            <a:ext cx="2670786" cy="2688772"/>
          </a:xfrm>
          <a:prstGeom prst="ellipse">
            <a:avLst/>
          </a:prstGeom>
          <a:solidFill>
            <a:srgbClr val="42337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98465746-15AD-2D63-59EC-C677FD2C2254}"/>
              </a:ext>
            </a:extLst>
          </p:cNvPr>
          <p:cNvSpPr/>
          <p:nvPr/>
        </p:nvSpPr>
        <p:spPr>
          <a:xfrm>
            <a:off x="-3869112" y="0"/>
            <a:ext cx="7738223" cy="6858000"/>
          </a:xfrm>
          <a:custGeom>
            <a:avLst/>
            <a:gdLst/>
            <a:ahLst/>
            <a:cxnLst/>
            <a:rect l="l" t="t" r="r" b="b"/>
            <a:pathLst>
              <a:path w="11607334" h="10287000">
                <a:moveTo>
                  <a:pt x="0" y="0"/>
                </a:moveTo>
                <a:lnTo>
                  <a:pt x="11607335" y="0"/>
                </a:lnTo>
                <a:lnTo>
                  <a:pt x="11607335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11" name="Group 7">
            <a:extLst>
              <a:ext uri="{FF2B5EF4-FFF2-40B4-BE49-F238E27FC236}">
                <a16:creationId xmlns:a16="http://schemas.microsoft.com/office/drawing/2014/main" id="{7D7C8E6F-3F45-1BEA-088B-81412041EC35}"/>
              </a:ext>
            </a:extLst>
          </p:cNvPr>
          <p:cNvGrpSpPr>
            <a:grpSpLocks noChangeAspect="1"/>
          </p:cNvGrpSpPr>
          <p:nvPr/>
        </p:nvGrpSpPr>
        <p:grpSpPr>
          <a:xfrm>
            <a:off x="-309517" y="217714"/>
            <a:ext cx="4550860" cy="4550841"/>
            <a:chOff x="0" y="0"/>
            <a:chExt cx="6350000" cy="6349975"/>
          </a:xfrm>
        </p:grpSpPr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863F0B97-3C42-7250-942E-3AC82261B638}"/>
                </a:ext>
              </a:extLst>
            </p:cNvPr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</p:spTree>
    <p:extLst>
      <p:ext uri="{BB962C8B-B14F-4D97-AF65-F5344CB8AC3E}">
        <p14:creationId xmlns:p14="http://schemas.microsoft.com/office/powerpoint/2010/main" val="2322744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A4DB6-2407-8725-38A6-BC4F2BE4AC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5CFF2D15-D06A-F751-96DC-1D639748480B}"/>
              </a:ext>
            </a:extLst>
          </p:cNvPr>
          <p:cNvSpPr/>
          <p:nvPr/>
        </p:nvSpPr>
        <p:spPr>
          <a:xfrm>
            <a:off x="-43987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3" name="Group 3">
            <a:extLst>
              <a:ext uri="{FF2B5EF4-FFF2-40B4-BE49-F238E27FC236}">
                <a16:creationId xmlns:a16="http://schemas.microsoft.com/office/drawing/2014/main" id="{335807EB-4236-EA22-C9CC-F5EAD4D7678E}"/>
              </a:ext>
            </a:extLst>
          </p:cNvPr>
          <p:cNvGrpSpPr/>
          <p:nvPr/>
        </p:nvGrpSpPr>
        <p:grpSpPr>
          <a:xfrm>
            <a:off x="-1558650" y="3415439"/>
            <a:ext cx="7103583" cy="7103583"/>
            <a:chOff x="0" y="0"/>
            <a:chExt cx="812800" cy="812800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DC4080B2-7B7D-0817-D083-69B263923EA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9789CD"/>
            </a:solidFill>
          </p:spPr>
          <p:txBody>
            <a:bodyPr/>
            <a:lstStyle/>
            <a:p>
              <a:endParaRPr lang="en-GB" sz="1200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6423ED7D-5D2A-640A-0828-A43CF9074D63}"/>
                </a:ext>
              </a:extLst>
            </p:cNvPr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>
                <a:lnSpc>
                  <a:spcPts val="1773"/>
                </a:lnSpc>
                <a:spcBef>
                  <a:spcPct val="0"/>
                </a:spcBef>
              </a:pPr>
              <a:endParaRPr sz="1200"/>
            </a:p>
          </p:txBody>
        </p:sp>
      </p:grpSp>
      <p:sp>
        <p:nvSpPr>
          <p:cNvPr id="6" name="Freeform 6">
            <a:extLst>
              <a:ext uri="{FF2B5EF4-FFF2-40B4-BE49-F238E27FC236}">
                <a16:creationId xmlns:a16="http://schemas.microsoft.com/office/drawing/2014/main" id="{72F80D6D-1886-3B42-5715-9FAF7B9B7C3F}"/>
              </a:ext>
            </a:extLst>
          </p:cNvPr>
          <p:cNvSpPr/>
          <p:nvPr/>
        </p:nvSpPr>
        <p:spPr>
          <a:xfrm>
            <a:off x="0" y="0"/>
            <a:ext cx="5544933" cy="5558830"/>
          </a:xfrm>
          <a:custGeom>
            <a:avLst/>
            <a:gdLst/>
            <a:ahLst/>
            <a:cxnLst/>
            <a:rect l="l" t="t" r="r" b="b"/>
            <a:pathLst>
              <a:path w="8317399" h="8338245">
                <a:moveTo>
                  <a:pt x="0" y="0"/>
                </a:moveTo>
                <a:lnTo>
                  <a:pt x="8317399" y="0"/>
                </a:lnTo>
                <a:lnTo>
                  <a:pt x="8317399" y="8338245"/>
                </a:lnTo>
                <a:lnTo>
                  <a:pt x="0" y="8338245"/>
                </a:lnTo>
                <a:lnTo>
                  <a:pt x="0" y="0"/>
                </a:lnTo>
                <a:close/>
              </a:path>
            </a:pathLst>
          </a:cu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317C8467-D429-2B2D-75F5-82FADFD0CE23}"/>
              </a:ext>
            </a:extLst>
          </p:cNvPr>
          <p:cNvGrpSpPr>
            <a:grpSpLocks noChangeAspect="1"/>
          </p:cNvGrpSpPr>
          <p:nvPr/>
        </p:nvGrpSpPr>
        <p:grpSpPr>
          <a:xfrm>
            <a:off x="1468226" y="1210604"/>
            <a:ext cx="4409687" cy="4409669"/>
            <a:chOff x="0" y="0"/>
            <a:chExt cx="6350000" cy="6349975"/>
          </a:xfrm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B911E8E-6EE6-CC2D-4CFA-010255B98099}"/>
                </a:ext>
              </a:extLst>
            </p:cNvPr>
            <p:cNvSpPr/>
            <p:nvPr/>
          </p:nvSpPr>
          <p:spPr>
            <a:xfrm>
              <a:off x="0" y="0"/>
              <a:ext cx="6350000" cy="6349974"/>
            </a:xfrm>
            <a:custGeom>
              <a:avLst/>
              <a:gdLst/>
              <a:ahLst/>
              <a:cxnLst/>
              <a:rect l="l" t="t" r="r" b="b"/>
              <a:pathLst>
                <a:path w="6350000" h="6349974">
                  <a:moveTo>
                    <a:pt x="6350000" y="3175025"/>
                  </a:moveTo>
                  <a:cubicBezTo>
                    <a:pt x="6350000" y="4928451"/>
                    <a:pt x="4928476" y="6349974"/>
                    <a:pt x="3175000" y="6349974"/>
                  </a:cubicBezTo>
                  <a:cubicBezTo>
                    <a:pt x="1421498" y="6349974"/>
                    <a:pt x="0" y="4928451"/>
                    <a:pt x="0" y="3175025"/>
                  </a:cubicBezTo>
                  <a:cubicBezTo>
                    <a:pt x="0" y="1421511"/>
                    <a:pt x="1421498" y="0"/>
                    <a:pt x="3175000" y="0"/>
                  </a:cubicBezTo>
                  <a:cubicBezTo>
                    <a:pt x="4928501" y="0"/>
                    <a:pt x="6350000" y="1421511"/>
                    <a:pt x="6350000" y="3175025"/>
                  </a:cubicBezTo>
                  <a:close/>
                </a:path>
              </a:pathLst>
            </a:custGeom>
            <a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GB" sz="1200"/>
            </a:p>
          </p:txBody>
        </p:sp>
      </p:grpSp>
      <p:sp>
        <p:nvSpPr>
          <p:cNvPr id="9" name="Freeform 9">
            <a:extLst>
              <a:ext uri="{FF2B5EF4-FFF2-40B4-BE49-F238E27FC236}">
                <a16:creationId xmlns:a16="http://schemas.microsoft.com/office/drawing/2014/main" id="{9EFCAE21-3A0D-0117-FE25-15BAEB650DEB}"/>
              </a:ext>
            </a:extLst>
          </p:cNvPr>
          <p:cNvSpPr/>
          <p:nvPr/>
        </p:nvSpPr>
        <p:spPr>
          <a:xfrm>
            <a:off x="10532425" y="479250"/>
            <a:ext cx="1098811" cy="1069967"/>
          </a:xfrm>
          <a:custGeom>
            <a:avLst/>
            <a:gdLst/>
            <a:ahLst/>
            <a:cxnLst/>
            <a:rect l="l" t="t" r="r" b="b"/>
            <a:pathLst>
              <a:path w="1648216" h="1604950">
                <a:moveTo>
                  <a:pt x="0" y="0"/>
                </a:moveTo>
                <a:lnTo>
                  <a:pt x="1648216" y="0"/>
                </a:lnTo>
                <a:lnTo>
                  <a:pt x="1648216" y="1604950"/>
                </a:lnTo>
                <a:lnTo>
                  <a:pt x="0" y="1604950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GB" sz="1200"/>
          </a:p>
        </p:txBody>
      </p:sp>
      <p:sp>
        <p:nvSpPr>
          <p:cNvPr id="11" name="TextBox 11">
            <a:extLst>
              <a:ext uri="{FF2B5EF4-FFF2-40B4-BE49-F238E27FC236}">
                <a16:creationId xmlns:a16="http://schemas.microsoft.com/office/drawing/2014/main" id="{2E730244-D538-A40F-C76D-6E1ACA120252}"/>
              </a:ext>
            </a:extLst>
          </p:cNvPr>
          <p:cNvSpPr txBox="1"/>
          <p:nvPr/>
        </p:nvSpPr>
        <p:spPr>
          <a:xfrm>
            <a:off x="6096000" y="2028467"/>
            <a:ext cx="5959547" cy="18591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F18B00"/>
                </a:solidFill>
                <a:latin typeface="Helvetica 2"/>
              </a:rPr>
              <a:t>Emily Blackburn, </a:t>
            </a:r>
            <a:r>
              <a:rPr lang="en-US" sz="2800" dirty="0">
                <a:solidFill>
                  <a:srgbClr val="F18B00"/>
                </a:solidFill>
                <a:latin typeface="Helvetica 2"/>
              </a:rPr>
              <a:t>Business Development Manager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18B00"/>
                </a:solidFill>
                <a:latin typeface="Helvetica 2"/>
                <a:hlinkClick r:id="rId9"/>
              </a:rPr>
              <a:t>tenders@thebiglifegroup.com</a:t>
            </a:r>
            <a:r>
              <a:rPr lang="en-US" sz="2800" dirty="0">
                <a:solidFill>
                  <a:srgbClr val="F18B00"/>
                </a:solidFill>
                <a:latin typeface="Helvetica 2"/>
              </a:rPr>
              <a:t>  </a:t>
            </a:r>
          </a:p>
        </p:txBody>
      </p:sp>
      <p:sp>
        <p:nvSpPr>
          <p:cNvPr id="12" name="TextBox 10">
            <a:extLst>
              <a:ext uri="{FF2B5EF4-FFF2-40B4-BE49-F238E27FC236}">
                <a16:creationId xmlns:a16="http://schemas.microsoft.com/office/drawing/2014/main" id="{5C23120F-6146-7B42-50B6-FA7764C53E26}"/>
              </a:ext>
            </a:extLst>
          </p:cNvPr>
          <p:cNvSpPr txBox="1"/>
          <p:nvPr/>
        </p:nvSpPr>
        <p:spPr>
          <a:xfrm>
            <a:off x="6129434" y="4844529"/>
            <a:ext cx="5767057" cy="5282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368"/>
              </a:lnSpc>
            </a:pPr>
            <a:r>
              <a:rPr lang="en-GB" sz="3600" b="1" dirty="0">
                <a:solidFill>
                  <a:srgbClr val="42337B"/>
                </a:solidFill>
                <a:latin typeface="Helvetica 1"/>
              </a:rPr>
              <a:t>Any questions?</a:t>
            </a:r>
            <a:endParaRPr lang="en-US" sz="2800" b="1" dirty="0">
              <a:solidFill>
                <a:srgbClr val="42337B"/>
              </a:solidFill>
              <a:latin typeface="Helvetica 1"/>
            </a:endParaRPr>
          </a:p>
        </p:txBody>
      </p:sp>
    </p:spTree>
    <p:extLst>
      <p:ext uri="{BB962C8B-B14F-4D97-AF65-F5344CB8AC3E}">
        <p14:creationId xmlns:p14="http://schemas.microsoft.com/office/powerpoint/2010/main" val="3128580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bd8486-6cec-4357-bb29-6a6d64fe172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0D5BEDD9E2CB48B07C0F6689042657" ma:contentTypeVersion="12" ma:contentTypeDescription="Create a new document." ma:contentTypeScope="" ma:versionID="57f951e2b959a08acc73d4959752e079">
  <xsd:schema xmlns:xsd="http://www.w3.org/2001/XMLSchema" xmlns:xs="http://www.w3.org/2001/XMLSchema" xmlns:p="http://schemas.microsoft.com/office/2006/metadata/properties" xmlns:ns2="0cbd8486-6cec-4357-bb29-6a6d64fe1723" xmlns:ns3="03f4c62b-d5ce-4536-a17f-b479e80082b6" targetNamespace="http://schemas.microsoft.com/office/2006/metadata/properties" ma:root="true" ma:fieldsID="87b630a952246eeed7e0e444fe6690af" ns2:_="" ns3:_="">
    <xsd:import namespace="0cbd8486-6cec-4357-bb29-6a6d64fe1723"/>
    <xsd:import namespace="03f4c62b-d5ce-4536-a17f-b479e80082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bd8486-6cec-4357-bb29-6a6d64fe1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f97f42c-6afe-48ab-a0d1-7d0a0041c9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f4c62b-d5ce-4536-a17f-b479e80082b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10D77A-99A7-4E25-A781-4A64D7DC1525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03f4c62b-d5ce-4536-a17f-b479e80082b6"/>
    <ds:schemaRef ds:uri="http://schemas.openxmlformats.org/package/2006/metadata/core-properties"/>
    <ds:schemaRef ds:uri="0cbd8486-6cec-4357-bb29-6a6d64fe1723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318CD35-2CE1-42E4-A98F-9CAA71AFF0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E84956-64F0-4F01-A78A-00BF4E8E0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bd8486-6cec-4357-bb29-6a6d64fe1723"/>
    <ds:schemaRef ds:uri="03f4c62b-d5ce-4536-a17f-b479e80082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8705</TotalTime>
  <Words>670</Words>
  <Application>Microsoft Office PowerPoint</Application>
  <PresentationFormat>Widescreen</PresentationFormat>
  <Paragraphs>73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Courier New</vt:lpstr>
      <vt:lpstr>Helvetica 1</vt:lpstr>
      <vt:lpstr>Helvetica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Cookson</dc:creator>
  <cp:lastModifiedBy>Emily Blackburn</cp:lastModifiedBy>
  <cp:revision>7</cp:revision>
  <cp:lastPrinted>2025-05-15T20:29:19Z</cp:lastPrinted>
  <dcterms:created xsi:type="dcterms:W3CDTF">2025-04-25T12:40:07Z</dcterms:created>
  <dcterms:modified xsi:type="dcterms:W3CDTF">2025-07-16T10:37:26Z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0x010100510D5BEDD9E2CB48B07C0F6689042657</vt:lpwstr>
  </property>
  <property fmtid="{D5CDD505-2E9C-101B-9397-08002B2CF9AE}" pid="3" name="MediaServiceImageTags">
    <vt:lpwstr/>
  </property>
</Properties>
</file>